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ms-office.activeX"/>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activeX/activeX1.xml" ContentType="application/vnd.ms-office.activeX+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1" r:id="rId6"/>
    <p:sldId id="263" r:id="rId7"/>
    <p:sldId id="260" r:id="rId8"/>
    <p:sldId id="262" r:id="rId9"/>
    <p:sldId id="264" r:id="rId10"/>
    <p:sldId id="265" r:id="rId11"/>
    <p:sldId id="266" r:id="rId12"/>
    <p:sldId id="269" r:id="rId13"/>
    <p:sldId id="270" r:id="rId14"/>
    <p:sldId id="271" r:id="rId15"/>
    <p:sldId id="272" r:id="rId16"/>
    <p:sldId id="273" r:id="rId17"/>
    <p:sldId id="274" r:id="rId18"/>
    <p:sldId id="27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970DF07-90B0-483E-B17D-993325F8EA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70DF07-90B0-483E-B17D-993325F8EA0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8" name="Slide Number Placeholder 7"/>
          <p:cNvSpPr>
            <a:spLocks noGrp="1"/>
          </p:cNvSpPr>
          <p:nvPr>
            <p:ph type="sldNum" sz="quarter" idx="11"/>
          </p:nvPr>
        </p:nvSpPr>
        <p:spPr/>
        <p:txBody>
          <a:bodyPr/>
          <a:lstStyle/>
          <a:p>
            <a:fld id="{2970DF07-90B0-483E-B17D-993325F8EA0D}"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DE502CC-BC58-4E6E-A4A3-F24F8389065A}"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2970DF07-90B0-483E-B17D-993325F8EA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DE502CC-BC58-4E6E-A4A3-F24F8389065A}" type="datetimeFigureOut">
              <a:rPr lang="en-US" smtClean="0"/>
              <a:pPr/>
              <a:t>10/31/2010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70DF07-90B0-483E-B17D-993325F8EA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DE502CC-BC58-4E6E-A4A3-F24F8389065A}" type="datetimeFigureOut">
              <a:rPr lang="en-US" smtClean="0"/>
              <a:pPr/>
              <a:t>10/31/2010</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970DF07-90B0-483E-B17D-993325F8EA0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VkBOvBV8zZI" TargetMode="External"/><Relationship Id="rId2" Type="http://schemas.openxmlformats.org/officeDocument/2006/relationships/hyperlink" Target="http://www.jigsaw.org/" TargetMode="External"/><Relationship Id="rId1" Type="http://schemas.openxmlformats.org/officeDocument/2006/relationships/slideLayout" Target="../slideLayouts/slideLayout2.xml"/><Relationship Id="rId4" Type="http://schemas.openxmlformats.org/officeDocument/2006/relationships/hyperlink" Target="http://www.youtube.com/watch?v=UTs9shnRs24"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hyperlink" Target="http://www.youtube.com/watch?v=91EaauMtel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81200"/>
            <a:ext cx="7343336" cy="2301240"/>
          </a:xfrm>
        </p:spPr>
        <p:txBody>
          <a:bodyPr>
            <a:noAutofit/>
          </a:bodyPr>
          <a:lstStyle/>
          <a:p>
            <a:r>
              <a:rPr lang="en-US" sz="9600" dirty="0" smtClean="0"/>
              <a:t>Cooperative Learning</a:t>
            </a:r>
            <a:endParaRPr lang="en-US" sz="9600" dirty="0"/>
          </a:p>
        </p:txBody>
      </p:sp>
      <p:sp>
        <p:nvSpPr>
          <p:cNvPr id="3" name="Subtitle 2"/>
          <p:cNvSpPr>
            <a:spLocks noGrp="1"/>
          </p:cNvSpPr>
          <p:nvPr>
            <p:ph type="subTitle" idx="1"/>
          </p:nvPr>
        </p:nvSpPr>
        <p:spPr>
          <a:xfrm>
            <a:off x="2583875" y="4724400"/>
            <a:ext cx="6480048" cy="2022765"/>
          </a:xfrm>
        </p:spPr>
        <p:txBody>
          <a:bodyPr>
            <a:noAutofit/>
          </a:bodyPr>
          <a:lstStyle/>
          <a:p>
            <a:r>
              <a:rPr lang="en-US" sz="1600" dirty="0" smtClean="0"/>
              <a:t>Jennifer </a:t>
            </a:r>
            <a:r>
              <a:rPr lang="en-US" sz="1600" dirty="0" smtClean="0"/>
              <a:t>Bonner</a:t>
            </a:r>
          </a:p>
          <a:p>
            <a:r>
              <a:rPr lang="en-US" sz="1600" dirty="0" smtClean="0"/>
              <a:t>Sara Gottlieb</a:t>
            </a:r>
          </a:p>
          <a:p>
            <a:r>
              <a:rPr lang="en-US" sz="1600" dirty="0" smtClean="0"/>
              <a:t>Andrew Foley</a:t>
            </a:r>
          </a:p>
          <a:p>
            <a:r>
              <a:rPr lang="en-US" sz="1600" dirty="0" smtClean="0"/>
              <a:t>Kelsey Stewart</a:t>
            </a:r>
          </a:p>
          <a:p>
            <a:r>
              <a:rPr lang="en-US" sz="1600" dirty="0" smtClean="0"/>
              <a:t>Matt </a:t>
            </a:r>
            <a:r>
              <a:rPr lang="en-US" sz="1600" dirty="0" smtClean="0"/>
              <a:t>Byrne</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Benefits of Jigsaw Activities:</a:t>
            </a:r>
          </a:p>
          <a:p>
            <a:pPr lvl="1"/>
            <a:r>
              <a:rPr lang="en-US" dirty="0" smtClean="0"/>
              <a:t>Students are in control of their own learning</a:t>
            </a:r>
          </a:p>
          <a:p>
            <a:pPr lvl="1"/>
            <a:r>
              <a:rPr lang="en-US" dirty="0" smtClean="0"/>
              <a:t>Students are learning without realizing it</a:t>
            </a:r>
          </a:p>
          <a:p>
            <a:pPr lvl="1"/>
            <a:r>
              <a:rPr lang="en-US" dirty="0" smtClean="0"/>
              <a:t>Encourages peer tutoring improving social relationships</a:t>
            </a:r>
          </a:p>
          <a:p>
            <a:pPr lvl="1"/>
            <a:r>
              <a:rPr lang="en-US" dirty="0" smtClean="0"/>
              <a:t>Makes learning fun</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10 Steps to </a:t>
            </a:r>
            <a:r>
              <a:rPr lang="en-US" dirty="0" smtClean="0"/>
              <a:t>Jigsaw:</a:t>
            </a:r>
          </a:p>
          <a:p>
            <a:pPr marL="962406" lvl="1" indent="-514350">
              <a:buFont typeface="+mj-lt"/>
              <a:buAutoNum type="arabicPeriod"/>
            </a:pPr>
            <a:r>
              <a:rPr lang="en-US" dirty="0" smtClean="0"/>
              <a:t>Divide students into 5- or 6-person jigsaw groups. The groups should be diverse in terms of gender, ethnicity, race, and ability</a:t>
            </a:r>
            <a:r>
              <a:rPr lang="en-US" dirty="0" smtClean="0"/>
              <a:t>.</a:t>
            </a:r>
          </a:p>
          <a:p>
            <a:pPr marL="962406" lvl="1" indent="-514350">
              <a:buFont typeface="+mj-lt"/>
              <a:buAutoNum type="arabicPeriod"/>
            </a:pPr>
            <a:r>
              <a:rPr lang="en-US" dirty="0" smtClean="0"/>
              <a:t>Appoint one student from each group as the leader. Initially, this person should be the most mature student in the group</a:t>
            </a:r>
            <a:r>
              <a:rPr lang="en-US" dirty="0" smtClean="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10 Steps to </a:t>
            </a:r>
            <a:r>
              <a:rPr lang="en-US" dirty="0" smtClean="0"/>
              <a:t>Jigsaw:</a:t>
            </a:r>
          </a:p>
          <a:p>
            <a:pPr marL="962406" lvl="1" indent="-514350">
              <a:buFont typeface="+mj-lt"/>
              <a:buAutoNum type="arabicPeriod" startAt="3"/>
            </a:pPr>
            <a:r>
              <a:rPr lang="en-US" dirty="0" smtClean="0"/>
              <a:t>Divide </a:t>
            </a:r>
            <a:r>
              <a:rPr lang="en-US" dirty="0" smtClean="0"/>
              <a:t>the day's lesson into 5-6 </a:t>
            </a:r>
            <a:r>
              <a:rPr lang="en-US" dirty="0" smtClean="0"/>
              <a:t>segments.</a:t>
            </a:r>
          </a:p>
          <a:p>
            <a:pPr lvl="2"/>
            <a:r>
              <a:rPr lang="en-US" dirty="0" smtClean="0"/>
              <a:t>For </a:t>
            </a:r>
            <a:r>
              <a:rPr lang="en-US" dirty="0" smtClean="0"/>
              <a:t>example, if you want history students to learn about Eleanor Roosevelt, you might divide a short biography of her into stand-alone segments on</a:t>
            </a:r>
            <a:r>
              <a:rPr lang="en-US" dirty="0" smtClean="0"/>
              <a:t>:</a:t>
            </a:r>
          </a:p>
          <a:p>
            <a:pPr marL="1499616" lvl="3" indent="-457200">
              <a:buFont typeface="+mj-lt"/>
              <a:buAutoNum type="arabicPeriod"/>
            </a:pPr>
            <a:r>
              <a:rPr lang="en-US" dirty="0" smtClean="0"/>
              <a:t>Her </a:t>
            </a:r>
            <a:r>
              <a:rPr lang="en-US" dirty="0" smtClean="0"/>
              <a:t>childhood, </a:t>
            </a:r>
            <a:endParaRPr lang="en-US" dirty="0" smtClean="0"/>
          </a:p>
          <a:p>
            <a:pPr marL="1499616" lvl="3" indent="-457200">
              <a:buFont typeface="+mj-lt"/>
              <a:buAutoNum type="arabicPeriod"/>
            </a:pPr>
            <a:r>
              <a:rPr lang="en-US" dirty="0" smtClean="0"/>
              <a:t>Her </a:t>
            </a:r>
            <a:r>
              <a:rPr lang="en-US" dirty="0" smtClean="0"/>
              <a:t>family life with Franklin and their children, </a:t>
            </a:r>
            <a:endParaRPr lang="en-US" dirty="0" smtClean="0"/>
          </a:p>
          <a:p>
            <a:pPr marL="1499616" lvl="3" indent="-457200">
              <a:buFont typeface="+mj-lt"/>
              <a:buAutoNum type="arabicPeriod"/>
            </a:pPr>
            <a:r>
              <a:rPr lang="en-US" dirty="0" smtClean="0"/>
              <a:t>Her </a:t>
            </a:r>
            <a:r>
              <a:rPr lang="en-US" dirty="0" smtClean="0"/>
              <a:t>life after Franklin contracted polio, </a:t>
            </a:r>
            <a:endParaRPr lang="en-US" dirty="0" smtClean="0"/>
          </a:p>
          <a:p>
            <a:pPr marL="1499616" lvl="3" indent="-457200">
              <a:buFont typeface="+mj-lt"/>
              <a:buAutoNum type="arabicPeriod"/>
            </a:pPr>
            <a:r>
              <a:rPr lang="en-US" dirty="0" smtClean="0"/>
              <a:t>Her </a:t>
            </a:r>
            <a:r>
              <a:rPr lang="en-US" dirty="0" smtClean="0"/>
              <a:t>work in the White House as First Lady, and </a:t>
            </a:r>
            <a:endParaRPr lang="en-US" dirty="0" smtClean="0"/>
          </a:p>
          <a:p>
            <a:pPr marL="1499616" lvl="3" indent="-457200">
              <a:buFont typeface="+mj-lt"/>
              <a:buAutoNum type="arabicPeriod"/>
            </a:pPr>
            <a:r>
              <a:rPr lang="en-US" dirty="0" smtClean="0"/>
              <a:t>Her </a:t>
            </a:r>
            <a:r>
              <a:rPr lang="en-US" dirty="0" smtClean="0"/>
              <a:t>life and work after Franklin's death.</a:t>
            </a:r>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10 Steps to </a:t>
            </a:r>
            <a:r>
              <a:rPr lang="en-US" dirty="0" smtClean="0"/>
              <a:t>Jigsaw:</a:t>
            </a:r>
          </a:p>
          <a:p>
            <a:pPr marL="962406" lvl="1" indent="-514350">
              <a:buFont typeface="+mj-lt"/>
              <a:buAutoNum type="arabicPeriod" startAt="4"/>
            </a:pPr>
            <a:r>
              <a:rPr lang="en-US" dirty="0" smtClean="0"/>
              <a:t>Assign each student to learn one segment, making sure students have direct access only to their own segment</a:t>
            </a:r>
            <a:r>
              <a:rPr lang="en-US" dirty="0" smtClean="0"/>
              <a:t>.</a:t>
            </a:r>
          </a:p>
          <a:p>
            <a:pPr marL="962406" lvl="1" indent="-514350">
              <a:buFont typeface="+mj-lt"/>
              <a:buAutoNum type="arabicPeriod" startAt="4"/>
            </a:pPr>
            <a:r>
              <a:rPr lang="en-US" dirty="0" smtClean="0"/>
              <a:t>Give students time to read over their segment at least twice and become familiar with it. There is no need for them to memorize it.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10 Steps to </a:t>
            </a:r>
            <a:r>
              <a:rPr lang="en-US" dirty="0" smtClean="0"/>
              <a:t>Jigsaw:</a:t>
            </a:r>
          </a:p>
          <a:p>
            <a:pPr marL="962406" lvl="1" indent="-514350">
              <a:buFont typeface="+mj-lt"/>
              <a:buAutoNum type="arabicPeriod" startAt="6"/>
            </a:pPr>
            <a:r>
              <a:rPr lang="en-US" dirty="0" smtClean="0"/>
              <a:t>Form temporary "expert groups" by having one student from each jigsaw group join other students assigned to the same segment. Give students in these expert groups time to discuss the main points of their segment and to rehearse the presentations they will make to their jigsaw group.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10 Steps to </a:t>
            </a:r>
            <a:r>
              <a:rPr lang="en-US" dirty="0" smtClean="0"/>
              <a:t>Jigsaw:</a:t>
            </a:r>
          </a:p>
          <a:p>
            <a:pPr marL="962406" lvl="1" indent="-514350">
              <a:buFont typeface="+mj-lt"/>
              <a:buAutoNum type="arabicPeriod" startAt="7"/>
            </a:pPr>
            <a:r>
              <a:rPr lang="en-US" dirty="0" smtClean="0"/>
              <a:t>Bring the students back into their jigsaw </a:t>
            </a:r>
            <a:r>
              <a:rPr lang="en-US" dirty="0" smtClean="0"/>
              <a:t>groups.</a:t>
            </a:r>
          </a:p>
          <a:p>
            <a:pPr marL="962406" lvl="1" indent="-514350">
              <a:buFont typeface="+mj-lt"/>
              <a:buAutoNum type="arabicPeriod" startAt="7"/>
            </a:pPr>
            <a:r>
              <a:rPr lang="en-US" dirty="0" smtClean="0"/>
              <a:t>Ask </a:t>
            </a:r>
            <a:r>
              <a:rPr lang="en-US" dirty="0" smtClean="0"/>
              <a:t>each student to present her or his segment to the group. Encourage others in the group to ask questions for clarification.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fontScale="92500"/>
          </a:bodyPr>
          <a:lstStyle/>
          <a:p>
            <a:pPr lvl="0"/>
            <a:r>
              <a:rPr lang="en-US" dirty="0" smtClean="0"/>
              <a:t>10 Steps to </a:t>
            </a:r>
            <a:r>
              <a:rPr lang="en-US" dirty="0" smtClean="0"/>
              <a:t>Jigsaw:</a:t>
            </a:r>
          </a:p>
          <a:p>
            <a:pPr marL="962406" lvl="1" indent="-514350">
              <a:buFont typeface="+mj-lt"/>
              <a:buAutoNum type="arabicPeriod" startAt="9"/>
            </a:pPr>
            <a:r>
              <a:rPr lang="en-US" dirty="0" smtClean="0"/>
              <a:t>Float from group to group, observing the process. If any group is having trouble (e.g., a member is dominating or disruptive), make an appropriate intervention. Eventually, it's best for the group leader to handle this task. Leaders can be trained by whispering an instruction on how to intervene, until the leader gets the hang of </a:t>
            </a:r>
            <a:r>
              <a:rPr lang="en-US" dirty="0" smtClean="0"/>
              <a:t>it.</a:t>
            </a:r>
          </a:p>
          <a:p>
            <a:pPr marL="962406" lvl="1" indent="-514350">
              <a:buFont typeface="+mj-lt"/>
              <a:buAutoNum type="arabicPeriod" startAt="9"/>
            </a:pPr>
            <a:r>
              <a:rPr lang="en-US" dirty="0" smtClean="0"/>
              <a:t>At </a:t>
            </a:r>
            <a:r>
              <a:rPr lang="en-US" dirty="0" smtClean="0"/>
              <a:t>the end of the session, give a quiz on the material so that students quickly come to realize that these sessions are not just fun and games but really count.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Resources</a:t>
            </a:r>
            <a:r>
              <a:rPr lang="en-US" dirty="0" smtClean="0"/>
              <a:t>:</a:t>
            </a:r>
          </a:p>
          <a:p>
            <a:pPr marL="962406" lvl="1" indent="-514350"/>
            <a:r>
              <a:rPr lang="en-US" dirty="0" smtClean="0"/>
              <a:t>Jigsaw Information Web site: </a:t>
            </a:r>
          </a:p>
          <a:p>
            <a:pPr marL="1245870" lvl="2" indent="-514350"/>
            <a:r>
              <a:rPr lang="en-US" dirty="0" smtClean="0">
                <a:hlinkClick r:id="rId2"/>
              </a:rPr>
              <a:t>http://www.jigsaw.org</a:t>
            </a:r>
            <a:r>
              <a:rPr lang="en-US" dirty="0" smtClean="0"/>
              <a:t> </a:t>
            </a:r>
          </a:p>
          <a:p>
            <a:pPr marL="962406" lvl="1" indent="-514350"/>
            <a:r>
              <a:rPr lang="en-US" dirty="0" smtClean="0"/>
              <a:t>Videos About Jigsaw Activities:</a:t>
            </a:r>
          </a:p>
          <a:p>
            <a:pPr marL="1245870" lvl="2" indent="-514350"/>
            <a:r>
              <a:rPr lang="en-US" dirty="0" smtClean="0"/>
              <a:t>Jigsaw Tutorial Part 1:</a:t>
            </a:r>
          </a:p>
          <a:p>
            <a:pPr marL="1520190" lvl="3" indent="-514350"/>
            <a:r>
              <a:rPr lang="en-US" dirty="0" smtClean="0">
                <a:hlinkClick r:id="rId3"/>
              </a:rPr>
              <a:t>http</a:t>
            </a:r>
            <a:r>
              <a:rPr lang="en-US" dirty="0" smtClean="0">
                <a:hlinkClick r:id="rId3"/>
              </a:rPr>
              <a:t>://</a:t>
            </a:r>
            <a:r>
              <a:rPr lang="en-US" dirty="0" smtClean="0">
                <a:hlinkClick r:id="rId3"/>
              </a:rPr>
              <a:t>www.youtube.com/watch?v=VkBOvBV8zZI</a:t>
            </a:r>
            <a:endParaRPr lang="en-US" dirty="0" smtClean="0"/>
          </a:p>
          <a:p>
            <a:pPr marL="1245870" lvl="2" indent="-514350"/>
            <a:r>
              <a:rPr lang="en-US" dirty="0" smtClean="0"/>
              <a:t>Jigsaw Tutorial Part 2: </a:t>
            </a:r>
          </a:p>
          <a:p>
            <a:pPr marL="1520190" lvl="3" indent="-514350"/>
            <a:r>
              <a:rPr lang="en-US" dirty="0" smtClean="0">
                <a:hlinkClick r:id="rId4"/>
              </a:rPr>
              <a:t>http</a:t>
            </a:r>
            <a:r>
              <a:rPr lang="en-US" dirty="0" smtClean="0">
                <a:hlinkClick r:id="rId4"/>
              </a:rPr>
              <a:t>://</a:t>
            </a:r>
            <a:r>
              <a:rPr lang="en-US" dirty="0" smtClean="0">
                <a:hlinkClick r:id="rId4"/>
              </a:rPr>
              <a:t>www.youtube.com/watch?v=UTs9shnRs24</a:t>
            </a:r>
            <a:r>
              <a:rPr lang="en-US" dirty="0" smtClean="0"/>
              <a:t> </a:t>
            </a:r>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81200"/>
            <a:ext cx="7343336" cy="2301240"/>
          </a:xfrm>
        </p:spPr>
        <p:txBody>
          <a:bodyPr>
            <a:noAutofit/>
          </a:bodyPr>
          <a:lstStyle/>
          <a:p>
            <a:r>
              <a:rPr lang="en-US" sz="9600" dirty="0" smtClean="0"/>
              <a:t>Cooperative Learning</a:t>
            </a:r>
            <a:endParaRPr lang="en-US" sz="9600" dirty="0"/>
          </a:p>
        </p:txBody>
      </p:sp>
      <p:sp>
        <p:nvSpPr>
          <p:cNvPr id="3" name="Subtitle 2"/>
          <p:cNvSpPr>
            <a:spLocks noGrp="1"/>
          </p:cNvSpPr>
          <p:nvPr>
            <p:ph type="subTitle" idx="1"/>
          </p:nvPr>
        </p:nvSpPr>
        <p:spPr>
          <a:xfrm>
            <a:off x="2583875" y="4724400"/>
            <a:ext cx="6480048" cy="2022765"/>
          </a:xfrm>
        </p:spPr>
        <p:txBody>
          <a:bodyPr>
            <a:noAutofit/>
          </a:bodyPr>
          <a:lstStyle/>
          <a:p>
            <a:r>
              <a:rPr lang="en-US" sz="1600" dirty="0" smtClean="0"/>
              <a:t>Jennifer </a:t>
            </a:r>
            <a:r>
              <a:rPr lang="en-US" sz="1600" dirty="0" smtClean="0"/>
              <a:t>Bonner</a:t>
            </a:r>
          </a:p>
          <a:p>
            <a:r>
              <a:rPr lang="en-US" sz="1600" dirty="0" smtClean="0"/>
              <a:t>Sara Gottlieb</a:t>
            </a:r>
          </a:p>
          <a:p>
            <a:r>
              <a:rPr lang="en-US" sz="1600" dirty="0" smtClean="0"/>
              <a:t>Andrew Foley</a:t>
            </a:r>
          </a:p>
          <a:p>
            <a:r>
              <a:rPr lang="en-US" sz="1600" dirty="0" smtClean="0"/>
              <a:t>Kelsey Stewart</a:t>
            </a:r>
          </a:p>
          <a:p>
            <a:r>
              <a:rPr lang="en-US" sz="1600" dirty="0" smtClean="0"/>
              <a:t>Matt </a:t>
            </a:r>
            <a:r>
              <a:rPr lang="en-US" sz="1600" dirty="0" smtClean="0"/>
              <a:t>Byrne</a:t>
            </a:r>
            <a:endParaRPr lang="en-US" sz="1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r>
              <a:rPr lang="en-US" dirty="0" smtClean="0"/>
              <a:t>What is it?</a:t>
            </a:r>
          </a:p>
          <a:p>
            <a:pPr lvl="1"/>
            <a:r>
              <a:rPr lang="en-US" dirty="0" smtClean="0"/>
              <a:t>A teaching strategy using small teams of students of varying abilities with a variety of learning activities to improve the students understanding of a subject. </a:t>
            </a:r>
          </a:p>
          <a:p>
            <a:pPr lvl="1"/>
            <a:r>
              <a:rPr lang="en-US" dirty="0" smtClean="0"/>
              <a:t>Each member of a team is responsible for learning what is taught while helping their teammates learn, creating an atmosphere of achievement. </a:t>
            </a:r>
          </a:p>
          <a:p>
            <a:pPr lvl="1"/>
            <a:r>
              <a:rPr lang="en-US" dirty="0" smtClean="0"/>
              <a:t>Students work through the assignment until all group members successfully understand and complete it.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lnSpcReduction="10000"/>
          </a:bodyPr>
          <a:lstStyle/>
          <a:p>
            <a:r>
              <a:rPr lang="en-US" dirty="0" smtClean="0"/>
              <a:t>Why use it?</a:t>
            </a:r>
          </a:p>
          <a:p>
            <a:pPr lvl="1"/>
            <a:r>
              <a:rPr lang="en-US" sz="2800" dirty="0" smtClean="0"/>
              <a:t>Research has shown that cooperative learning techniques:</a:t>
            </a:r>
          </a:p>
          <a:p>
            <a:pPr lvl="2"/>
            <a:r>
              <a:rPr lang="en-US" dirty="0" smtClean="0"/>
              <a:t>promote student learning and academic achievement</a:t>
            </a:r>
          </a:p>
          <a:p>
            <a:pPr lvl="2"/>
            <a:r>
              <a:rPr lang="en-US" dirty="0" smtClean="0"/>
              <a:t>increase student retention</a:t>
            </a:r>
          </a:p>
          <a:p>
            <a:pPr lvl="2"/>
            <a:r>
              <a:rPr lang="en-US" dirty="0" smtClean="0"/>
              <a:t>enhance student satisfaction with their learning experience</a:t>
            </a:r>
          </a:p>
          <a:p>
            <a:pPr lvl="2"/>
            <a:r>
              <a:rPr lang="en-US" dirty="0" smtClean="0"/>
              <a:t>help students develop skills in oral communication</a:t>
            </a:r>
          </a:p>
          <a:p>
            <a:pPr lvl="2"/>
            <a:r>
              <a:rPr lang="en-US" dirty="0" smtClean="0"/>
              <a:t>develop students' social skills</a:t>
            </a:r>
          </a:p>
          <a:p>
            <a:pPr lvl="2"/>
            <a:r>
              <a:rPr lang="en-US" dirty="0" smtClean="0"/>
              <a:t>promote student self-esteem</a:t>
            </a:r>
          </a:p>
          <a:p>
            <a:pPr lvl="2"/>
            <a:r>
              <a:rPr lang="en-US" dirty="0" smtClean="0"/>
              <a:t>help to promote positive race relations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r>
              <a:rPr lang="en-US" dirty="0" smtClean="0"/>
              <a:t>Elements of Cooperative Learning?</a:t>
            </a:r>
          </a:p>
          <a:p>
            <a:pPr lvl="1"/>
            <a:r>
              <a:rPr lang="en-US" sz="2800" dirty="0" smtClean="0"/>
              <a:t>Positive interdependence</a:t>
            </a:r>
          </a:p>
          <a:p>
            <a:pPr lvl="1"/>
            <a:r>
              <a:rPr lang="en-US" sz="2800" dirty="0" smtClean="0"/>
              <a:t>Face to Face interaction</a:t>
            </a:r>
          </a:p>
          <a:p>
            <a:pPr lvl="1"/>
            <a:r>
              <a:rPr lang="en-US" sz="2800" dirty="0" smtClean="0"/>
              <a:t>Individual and Group accountability</a:t>
            </a:r>
          </a:p>
          <a:p>
            <a:pPr lvl="1"/>
            <a:r>
              <a:rPr lang="en-US" sz="2800" dirty="0" smtClean="0"/>
              <a:t>Interpersonal and small group skills</a:t>
            </a:r>
          </a:p>
          <a:p>
            <a:pPr lvl="1"/>
            <a:r>
              <a:rPr lang="en-US" sz="2800" dirty="0" smtClean="0"/>
              <a:t>Group processing</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Goals of Cooperative learning:</a:t>
            </a:r>
          </a:p>
          <a:p>
            <a:pPr lvl="1"/>
            <a:r>
              <a:rPr lang="en-US" dirty="0" smtClean="0"/>
              <a:t>Social Skills </a:t>
            </a:r>
          </a:p>
          <a:p>
            <a:pPr lvl="1"/>
            <a:r>
              <a:rPr lang="en-US" dirty="0" smtClean="0"/>
              <a:t>Community Building</a:t>
            </a:r>
          </a:p>
          <a:p>
            <a:pPr>
              <a:buNone/>
            </a:pPr>
            <a:r>
              <a:rPr lang="en-US" dirty="0" smtClean="0"/>
              <a:t> </a:t>
            </a:r>
          </a:p>
          <a:p>
            <a:pPr lvl="0"/>
            <a:r>
              <a:rPr lang="en-US" dirty="0" smtClean="0"/>
              <a:t>Structures and techniques:</a:t>
            </a:r>
          </a:p>
          <a:p>
            <a:pPr lvl="1"/>
            <a:r>
              <a:rPr lang="en-US" dirty="0" smtClean="0"/>
              <a:t>Team Building</a:t>
            </a:r>
          </a:p>
          <a:p>
            <a:pPr lvl="1"/>
            <a:r>
              <a:rPr lang="en-US" dirty="0" smtClean="0"/>
              <a:t> Mastery</a:t>
            </a:r>
          </a:p>
          <a:p>
            <a:pPr lvl="1"/>
            <a:r>
              <a:rPr lang="en-US" dirty="0" smtClean="0"/>
              <a:t> Concept Development</a:t>
            </a:r>
          </a:p>
          <a:p>
            <a:pPr lvl="1"/>
            <a:r>
              <a:rPr lang="en-US" dirty="0" smtClean="0"/>
              <a:t>Multifunctional</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0" y="5257800"/>
            <a:ext cx="9144000" cy="990600"/>
          </a:xfrm>
        </p:spPr>
        <p:txBody>
          <a:bodyPr>
            <a:normAutofit/>
          </a:bodyPr>
          <a:lstStyle/>
          <a:p>
            <a:pPr lvl="0" algn="ctr">
              <a:buNone/>
            </a:pPr>
            <a:r>
              <a:rPr lang="en-US" sz="2000" dirty="0" smtClean="0">
                <a:hlinkClick r:id="rId4"/>
              </a:rPr>
              <a:t>http://www.youtube.com/watch?v=91EaauMtelg</a:t>
            </a:r>
            <a:endParaRPr lang="en-US" sz="2000" dirty="0"/>
          </a:p>
        </p:txBody>
      </p:sp>
    </p:spTree>
    <p:controls>
      <p:control spid="2050" name="ShockwaveFlash1" r:id="rId2" imgW="6323810" imgH="4342857"/>
    </p:controls>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r>
              <a:rPr lang="en-US" dirty="0" smtClean="0"/>
              <a:t>Strategies</a:t>
            </a:r>
          </a:p>
          <a:p>
            <a:pPr lvl="1"/>
            <a:r>
              <a:rPr lang="en-US" sz="2800" dirty="0" smtClean="0"/>
              <a:t>Think-Pair-Share</a:t>
            </a:r>
          </a:p>
          <a:p>
            <a:pPr lvl="1"/>
            <a:r>
              <a:rPr lang="en-US" sz="2800" dirty="0" smtClean="0"/>
              <a:t>Round </a:t>
            </a:r>
            <a:r>
              <a:rPr lang="en-US" sz="2800" dirty="0" smtClean="0"/>
              <a:t>Robin Brainstorming</a:t>
            </a:r>
            <a:endParaRPr lang="en-US" sz="2800" dirty="0" smtClean="0"/>
          </a:p>
          <a:p>
            <a:pPr lvl="1"/>
            <a:r>
              <a:rPr lang="en-US" sz="2800" dirty="0" smtClean="0"/>
              <a:t>Group Work with </a:t>
            </a:r>
            <a:r>
              <a:rPr lang="en-US" sz="2800" dirty="0" smtClean="0"/>
              <a:t>Roles</a:t>
            </a:r>
            <a:endParaRPr lang="en-US" sz="2800" dirty="0" smtClean="0"/>
          </a:p>
          <a:p>
            <a:pPr lvl="1"/>
            <a:r>
              <a:rPr lang="en-US" sz="2800" dirty="0" smtClean="0"/>
              <a:t>Peer Editing</a:t>
            </a:r>
          </a:p>
          <a:p>
            <a:pPr lvl="1"/>
            <a:r>
              <a:rPr lang="en-US" sz="2800" dirty="0" smtClean="0"/>
              <a:t>Jigsaw Activity</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What is a Jigsaw </a:t>
            </a:r>
            <a:r>
              <a:rPr lang="en-US" dirty="0" smtClean="0"/>
              <a:t>Activity?</a:t>
            </a:r>
          </a:p>
          <a:p>
            <a:pPr lvl="1"/>
            <a:r>
              <a:rPr lang="en-US" dirty="0" smtClean="0"/>
              <a:t>Students are split into learning groups and each group is assigned a portion of the lesson to learn.</a:t>
            </a:r>
          </a:p>
          <a:p>
            <a:pPr lvl="1"/>
            <a:r>
              <a:rPr lang="en-US" dirty="0" smtClean="0"/>
              <a:t>Each person becomes an expert on the portion of the lesson they learn, to then teach that information to the other students.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7467600" cy="1143000"/>
          </a:xfrm>
        </p:spPr>
        <p:txBody>
          <a:bodyPr anchor="t" anchorCtr="0">
            <a:noAutofit/>
          </a:bodyPr>
          <a:lstStyle/>
          <a:p>
            <a:r>
              <a:rPr lang="en-US" sz="4400" b="1" cap="all" dirty="0" smtClean="0">
                <a:ln w="5000" cmpd="sng">
                  <a:solidFill>
                    <a:srgbClr val="6EA0B0">
                      <a:tint val="80000"/>
                      <a:shade val="99000"/>
                      <a:satMod val="500000"/>
                    </a:srgbClr>
                  </a:solidFill>
                  <a:prstDash val="solid"/>
                </a:ln>
                <a:gradFill>
                  <a:gsLst>
                    <a:gs pos="0">
                      <a:srgbClr val="6EA0B0">
                        <a:tint val="63000"/>
                        <a:satMod val="255000"/>
                      </a:srgbClr>
                    </a:gs>
                    <a:gs pos="9000">
                      <a:srgbClr val="6EA0B0">
                        <a:tint val="63000"/>
                        <a:satMod val="255000"/>
                      </a:srgbClr>
                    </a:gs>
                    <a:gs pos="53000">
                      <a:srgbClr val="6EA0B0">
                        <a:shade val="60000"/>
                        <a:satMod val="100000"/>
                      </a:srgbClr>
                    </a:gs>
                    <a:gs pos="90000">
                      <a:srgbClr val="6EA0B0">
                        <a:tint val="63000"/>
                        <a:satMod val="255000"/>
                      </a:srgbClr>
                    </a:gs>
                    <a:gs pos="100000">
                      <a:srgbClr val="6EA0B0">
                        <a:tint val="63000"/>
                        <a:satMod val="255000"/>
                      </a:srgbClr>
                    </a:gs>
                  </a:gsLst>
                  <a:lin ang="5400000"/>
                </a:gradFill>
                <a:effectLst>
                  <a:outerShdw blurRad="50800" dist="38100" dir="5400000" algn="t" rotWithShape="0">
                    <a:prstClr val="black">
                      <a:alpha val="50000"/>
                    </a:prstClr>
                  </a:outerShdw>
                </a:effectLst>
              </a:rPr>
              <a:t>Cooperative Learning</a:t>
            </a:r>
            <a:endParaRPr lang="en-US" sz="2400" dirty="0"/>
          </a:p>
        </p:txBody>
      </p:sp>
      <p:sp>
        <p:nvSpPr>
          <p:cNvPr id="3" name="Content Placeholder 2"/>
          <p:cNvSpPr>
            <a:spLocks noGrp="1"/>
          </p:cNvSpPr>
          <p:nvPr>
            <p:ph idx="1"/>
          </p:nvPr>
        </p:nvSpPr>
        <p:spPr>
          <a:xfrm>
            <a:off x="457200" y="914400"/>
            <a:ext cx="7467600" cy="5211763"/>
          </a:xfrm>
        </p:spPr>
        <p:txBody>
          <a:bodyPr>
            <a:normAutofit/>
          </a:bodyPr>
          <a:lstStyle/>
          <a:p>
            <a:pPr lvl="0"/>
            <a:r>
              <a:rPr lang="en-US" dirty="0" smtClean="0"/>
              <a:t>For Example:</a:t>
            </a:r>
          </a:p>
          <a:p>
            <a:pPr lvl="1"/>
            <a:r>
              <a:rPr lang="en-US" dirty="0" smtClean="0"/>
              <a:t>In Cellular Science:</a:t>
            </a:r>
          </a:p>
          <a:p>
            <a:pPr lvl="2"/>
            <a:r>
              <a:rPr lang="en-US" dirty="0" smtClean="0"/>
              <a:t>Students are split into groups to learn about the parts of Cell. One group learns about the Vacuole, another learns about the Mitochondria, another about the Nucleus</a:t>
            </a:r>
            <a:r>
              <a:rPr lang="en-US" dirty="0" smtClean="0"/>
              <a:t>, and another might learn about the Cell </a:t>
            </a:r>
            <a:r>
              <a:rPr lang="en-US" dirty="0" smtClean="0"/>
              <a:t>M</a:t>
            </a:r>
            <a:r>
              <a:rPr lang="en-US" dirty="0" smtClean="0"/>
              <a:t>embrane.</a:t>
            </a:r>
          </a:p>
          <a:p>
            <a:pPr lvl="2"/>
            <a:r>
              <a:rPr lang="en-US" dirty="0" smtClean="0"/>
              <a:t>Just as each part of the cell plays an important part, each student plays an important part in this learning activity to then take what they learned to teach it to their group.</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264</TotalTime>
  <Words>794</Words>
  <Application>Microsoft Office PowerPoint</Application>
  <PresentationFormat>On-screen Show (4:3)</PresentationFormat>
  <Paragraphs>105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Technic</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lpstr>Cooperative Learning</vt:lpstr>
    </vt:vector>
  </TitlesOfParts>
  <Company>Holy Family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Cooperative Learning</dc:title>
  <dc:creator>jbonner</dc:creator>
  <cp:lastModifiedBy>Jennifer Bonner</cp:lastModifiedBy>
  <cp:revision>25</cp:revision>
  <dcterms:created xsi:type="dcterms:W3CDTF">2010-10-26T21:50:01Z</dcterms:created>
  <dcterms:modified xsi:type="dcterms:W3CDTF">2010-10-31T21:44:11Z</dcterms:modified>
</cp:coreProperties>
</file>